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1" r:id="rId8"/>
    <p:sldId id="262" r:id="rId9"/>
    <p:sldId id="260" r:id="rId10"/>
    <p:sldId id="267" r:id="rId11"/>
    <p:sldId id="264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79589" y="1240404"/>
            <a:ext cx="8825023" cy="2274073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Oferta edukacyjna polskiego systemu oświaty a dzieci i </a:t>
            </a:r>
            <a:r>
              <a:rPr lang="pl-PL" sz="3600" b="1" smtClean="0"/>
              <a:t>młodzież </a:t>
            </a:r>
            <a:br>
              <a:rPr lang="pl-PL" sz="3600" b="1" smtClean="0"/>
            </a:br>
            <a:r>
              <a:rPr lang="pl-PL" sz="3600" b="1" smtClean="0"/>
              <a:t>z </a:t>
            </a:r>
            <a:r>
              <a:rPr lang="pl-PL" sz="3600" b="1" dirty="0" smtClean="0"/>
              <a:t>chorobami rzadkimi </a:t>
            </a:r>
            <a:endParaRPr lang="pl-PL" sz="3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pl-PL" dirty="0" smtClean="0"/>
              <a:t>Monika Gołubiew – Konieczna </a:t>
            </a:r>
          </a:p>
          <a:p>
            <a:pPr algn="r"/>
            <a:r>
              <a:rPr lang="pl-PL" dirty="0" smtClean="0"/>
              <a:t>PPP7 Gdańsk</a:t>
            </a:r>
          </a:p>
          <a:p>
            <a:pPr algn="r"/>
            <a:r>
              <a:rPr lang="pl-PL" dirty="0"/>
              <a:t>k</a:t>
            </a:r>
            <a:r>
              <a:rPr lang="pl-PL" dirty="0" smtClean="0"/>
              <a:t>wiecień 2023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81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Dzieci i młodzież przewlekle chora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Definicja przewlekłej choroby: powyżej trzech miesięcy, nie mija, powoduje konieczność stałej kontroli stanu zdrowia lub niemożność wyzdrowienia…</a:t>
            </a:r>
          </a:p>
          <a:p>
            <a:r>
              <a:rPr lang="pl-PL" dirty="0" smtClean="0"/>
              <a:t>Indywidualne nauczanie z uwagi na:</a:t>
            </a:r>
          </a:p>
          <a:p>
            <a:pPr lvl="1"/>
            <a:r>
              <a:rPr lang="pl-PL" dirty="0" smtClean="0"/>
              <a:t> stan zdrowia znacznie utrudniający uczęszczanie do szkoły</a:t>
            </a:r>
          </a:p>
          <a:p>
            <a:pPr lvl="1"/>
            <a:r>
              <a:rPr lang="pl-PL" dirty="0" smtClean="0"/>
              <a:t>uniemożliwiający uczęszczanie do szkoły</a:t>
            </a:r>
          </a:p>
          <a:p>
            <a:pPr lvl="1"/>
            <a:endParaRPr lang="pl-PL" dirty="0"/>
          </a:p>
          <a:p>
            <a:pPr lvl="1"/>
            <a:r>
              <a:rPr lang="pl-PL" u="sng" dirty="0" smtClean="0"/>
              <a:t>Szkoły przyszpitalne</a:t>
            </a:r>
          </a:p>
        </p:txBody>
      </p:sp>
    </p:spTree>
    <p:extLst>
      <p:ext uri="{BB962C8B-B14F-4D97-AF65-F5344CB8AC3E}">
        <p14:creationId xmlns:p14="http://schemas.microsoft.com/office/powerpoint/2010/main" val="3079904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Dla dzieci i młodzieży z </a:t>
            </a:r>
            <a:r>
              <a:rPr lang="pl-PL" sz="3200" b="1" u="sng" dirty="0" smtClean="0"/>
              <a:t>głęboką niepełnosprawnością intelektualną</a:t>
            </a:r>
            <a:endParaRPr lang="pl-PL" sz="3200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To nie są uczniowie!!! Realizują swój obowiązek szkolny i obowiązek nauki w formie zajęć </a:t>
            </a:r>
            <a:r>
              <a:rPr lang="pl-PL" dirty="0" err="1" smtClean="0"/>
              <a:t>rewalidacyjno</a:t>
            </a:r>
            <a:r>
              <a:rPr lang="pl-PL" dirty="0" smtClean="0"/>
              <a:t> – wychowawczych (</a:t>
            </a:r>
            <a:r>
              <a:rPr lang="pl-PL" u="sng" dirty="0" smtClean="0"/>
              <a:t>ma być zmiana)</a:t>
            </a:r>
          </a:p>
          <a:p>
            <a:r>
              <a:rPr lang="pl-PL" dirty="0" smtClean="0"/>
              <a:t>Otrzymują orzeczenie o potrzebie zajęć </a:t>
            </a:r>
            <a:r>
              <a:rPr lang="pl-PL" dirty="0" err="1" smtClean="0"/>
              <a:t>rewalidacyjno</a:t>
            </a:r>
            <a:r>
              <a:rPr lang="pl-PL" dirty="0" smtClean="0"/>
              <a:t> – wychowawczych</a:t>
            </a:r>
          </a:p>
          <a:p>
            <a:r>
              <a:rPr lang="pl-PL" dirty="0" smtClean="0"/>
              <a:t>Mogą być w systemie oświaty do 25 roku życia</a:t>
            </a:r>
          </a:p>
          <a:p>
            <a:r>
              <a:rPr lang="pl-PL" dirty="0" smtClean="0"/>
              <a:t>Różne zajęcia rehabilitacyjne i specjalistyczne w odniesieniu do potrzeb dziecka</a:t>
            </a:r>
          </a:p>
          <a:p>
            <a:r>
              <a:rPr lang="pl-PL" dirty="0" smtClean="0"/>
              <a:t>Najlepiej w Ośrodkach </a:t>
            </a:r>
            <a:r>
              <a:rPr lang="pl-PL" dirty="0" err="1" smtClean="0"/>
              <a:t>Rewalidacyjno</a:t>
            </a:r>
            <a:r>
              <a:rPr lang="pl-PL" dirty="0" smtClean="0"/>
              <a:t> – </a:t>
            </a:r>
            <a:r>
              <a:rPr lang="pl-PL" dirty="0" err="1" smtClean="0"/>
              <a:t>Edukacyjno</a:t>
            </a:r>
            <a:r>
              <a:rPr lang="pl-PL" dirty="0" smtClean="0"/>
              <a:t> – Wychowawczych lub w Specjalistycznych Ośrodkach (publicznych lub niepublicznych), także w palcówce, </a:t>
            </a:r>
            <a:r>
              <a:rPr lang="pl-PL" u="sng" dirty="0" smtClean="0"/>
              <a:t>a nie w domu rodzinnym – aspekt normalizacyjny</a:t>
            </a:r>
          </a:p>
          <a:p>
            <a:pPr marL="0" indent="0">
              <a:buNone/>
            </a:pP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338110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Poradnia </a:t>
            </a:r>
            <a:r>
              <a:rPr lang="pl-PL" b="1" dirty="0" err="1" smtClean="0"/>
              <a:t>Psychologiczno</a:t>
            </a:r>
            <a:r>
              <a:rPr lang="pl-PL" b="1" dirty="0" smtClean="0"/>
              <a:t> - Pedagogiczna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2133600"/>
            <a:ext cx="9822774" cy="4863548"/>
          </a:xfrm>
        </p:spPr>
        <p:txBody>
          <a:bodyPr/>
          <a:lstStyle/>
          <a:p>
            <a:r>
              <a:rPr lang="pl-PL" dirty="0" smtClean="0"/>
              <a:t>Specjalistyczne i „zwykłe”</a:t>
            </a:r>
          </a:p>
          <a:p>
            <a:r>
              <a:rPr lang="pl-PL" dirty="0"/>
              <a:t>Publiczne i </a:t>
            </a:r>
            <a:r>
              <a:rPr lang="pl-PL" dirty="0" smtClean="0"/>
              <a:t>niepubliczne</a:t>
            </a:r>
          </a:p>
          <a:p>
            <a:r>
              <a:rPr lang="pl-PL" dirty="0" smtClean="0"/>
              <a:t>Tylko Poradnie publiczne mogą wydawać orzeczenia i opinie WWR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Pomagamy także dzieciom z chorobami rzadkimi: </a:t>
            </a:r>
          </a:p>
          <a:p>
            <a:r>
              <a:rPr lang="pl-PL" dirty="0" smtClean="0"/>
              <a:t>Przeprowadzamy diagnozę (ale korzystamy tez z diagnoz innych specjalistów tzw. zewnętrznych). </a:t>
            </a:r>
            <a:r>
              <a:rPr lang="pl-PL" u="sng" dirty="0" smtClean="0"/>
              <a:t>Teraz diagnoza tzw. 270 stopni</a:t>
            </a:r>
            <a:endParaRPr lang="pl-PL" u="sng" dirty="0"/>
          </a:p>
          <a:p>
            <a:r>
              <a:rPr lang="pl-PL" dirty="0" smtClean="0"/>
              <a:t>Jest lekarz (psychiatra dziecięcy) – konsultacje, pomoc kryzysowa</a:t>
            </a:r>
          </a:p>
          <a:p>
            <a:r>
              <a:rPr lang="pl-PL" dirty="0" smtClean="0"/>
              <a:t>Jest psycholog – konsultacja, terapia (dla rodzica)</a:t>
            </a:r>
          </a:p>
          <a:p>
            <a:r>
              <a:rPr lang="pl-PL" dirty="0" smtClean="0"/>
              <a:t>Pomoc w wyborze placówki oświatowej, współpraca z placówką, mediacje na drodze: szkoła - rodzina (</a:t>
            </a:r>
            <a:r>
              <a:rPr lang="pl-PL" u="sng" dirty="0" smtClean="0"/>
              <a:t>tak być powinno)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123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Dziękuję </a:t>
            </a:r>
            <a:r>
              <a:rPr lang="pl-PL" smtClean="0"/>
              <a:t>za uwagę!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7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Dlaczego mówimy o ofercie polskiej oświaty?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Każdy mus skorzystać, bez względu na swój stan zdrowia, możliwości poznawcze, niepełnosprawność czy rokowania…</a:t>
            </a:r>
          </a:p>
          <a:p>
            <a:r>
              <a:rPr lang="pl-PL" dirty="0" smtClean="0"/>
              <a:t>Jest obowiązkowa od 6 do 18 roku życia</a:t>
            </a:r>
          </a:p>
          <a:p>
            <a:r>
              <a:rPr lang="pl-PL" dirty="0" smtClean="0"/>
              <a:t>6 rok życia to realizacja ROPP (rocznego obowiązkowego przygotowania przedszkolnego)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59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Polski system oświat</a:t>
            </a:r>
            <a:r>
              <a:rPr lang="pl-PL" dirty="0" smtClean="0"/>
              <a:t>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61991" y="2276724"/>
            <a:ext cx="8915400" cy="3777622"/>
          </a:xfrm>
        </p:spPr>
        <p:txBody>
          <a:bodyPr/>
          <a:lstStyle/>
          <a:p>
            <a:r>
              <a:rPr lang="pl-PL" u="sng" dirty="0" smtClean="0"/>
              <a:t>Nie ma pojęcia „choroba rzadka” ani „zespół genetyczny” </a:t>
            </a:r>
            <a:r>
              <a:rPr lang="pl-PL" dirty="0" smtClean="0"/>
              <a:t>(dużo nowych wyzwań, informacje z </a:t>
            </a:r>
            <a:r>
              <a:rPr lang="pl-PL" dirty="0" err="1" smtClean="0"/>
              <a:t>internetu</a:t>
            </a:r>
            <a:r>
              <a:rPr lang="pl-PL" dirty="0" smtClean="0"/>
              <a:t> lub od rodzica)</a:t>
            </a:r>
            <a:endParaRPr lang="pl-PL" u="sng" dirty="0" smtClean="0"/>
          </a:p>
          <a:p>
            <a:r>
              <a:rPr lang="pl-PL" u="sng" dirty="0" smtClean="0"/>
              <a:t>Są określone „niepełnosprawności oświatowe”:</a:t>
            </a:r>
          </a:p>
          <a:p>
            <a:pPr lvl="1"/>
            <a:r>
              <a:rPr lang="pl-PL" dirty="0" smtClean="0"/>
              <a:t>Dzieci/uczniowie z niepełnosprawnością ruchową,  w tym z afazją</a:t>
            </a:r>
          </a:p>
          <a:p>
            <a:pPr lvl="1"/>
            <a:r>
              <a:rPr lang="pl-PL" dirty="0" smtClean="0"/>
              <a:t>Dzieci i młodzież z autyzmem, w tym z zespołem Aspergera </a:t>
            </a:r>
          </a:p>
          <a:p>
            <a:pPr lvl="1"/>
            <a:r>
              <a:rPr lang="pl-PL" dirty="0" smtClean="0"/>
              <a:t>Dzieci i młodzież słabowidzące i niewidome</a:t>
            </a:r>
          </a:p>
          <a:p>
            <a:pPr lvl="1"/>
            <a:r>
              <a:rPr lang="pl-PL" dirty="0" smtClean="0"/>
              <a:t>Dzieci i młodzież słabosłyszące i niesłyszące</a:t>
            </a:r>
          </a:p>
          <a:p>
            <a:pPr lvl="1"/>
            <a:r>
              <a:rPr lang="pl-PL" dirty="0" smtClean="0"/>
              <a:t>Dzieci i młodzież z niepełnosprawnością intelektualną w stopniu lekkim, umiarkowanym, znacznym i głębokim</a:t>
            </a:r>
          </a:p>
          <a:p>
            <a:pPr lvl="1"/>
            <a:r>
              <a:rPr lang="pl-PL" dirty="0" smtClean="0"/>
              <a:t>Dzieci i młodzież z niepełnosprawnościami sprzężonymi (dwa lub więcej z ww.)</a:t>
            </a:r>
          </a:p>
        </p:txBody>
      </p:sp>
    </p:spTree>
    <p:extLst>
      <p:ext uri="{BB962C8B-B14F-4D97-AF65-F5344CB8AC3E}">
        <p14:creationId xmlns:p14="http://schemas.microsoft.com/office/powerpoint/2010/main" val="42917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Polski system oświaty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1" y="2109745"/>
            <a:ext cx="9449063" cy="4529593"/>
          </a:xfrm>
        </p:spPr>
        <p:txBody>
          <a:bodyPr/>
          <a:lstStyle/>
          <a:p>
            <a:r>
              <a:rPr lang="pl-PL" u="sng" dirty="0" smtClean="0"/>
              <a:t>Nie ma tzw. współpracy międzyresortowej – są orzeczenia oświatowe</a:t>
            </a:r>
          </a:p>
          <a:p>
            <a:pPr lvl="1"/>
            <a:r>
              <a:rPr lang="pl-PL" dirty="0" smtClean="0"/>
              <a:t>Orzeczenie o potrzebie kształcenia specjalnego</a:t>
            </a:r>
          </a:p>
          <a:p>
            <a:pPr lvl="1"/>
            <a:r>
              <a:rPr lang="pl-PL" dirty="0" smtClean="0"/>
              <a:t>Orzeczenie o potrzebie zajęć </a:t>
            </a:r>
            <a:r>
              <a:rPr lang="pl-PL" dirty="0" err="1" smtClean="0"/>
              <a:t>rewalidacyjno</a:t>
            </a:r>
            <a:r>
              <a:rPr lang="pl-PL" dirty="0" smtClean="0"/>
              <a:t> – wychowawczych</a:t>
            </a:r>
          </a:p>
          <a:p>
            <a:pPr lvl="1"/>
            <a:r>
              <a:rPr lang="pl-PL" dirty="0" smtClean="0"/>
              <a:t>Orzeczenie o potrzebie indywidualnego nauczania</a:t>
            </a:r>
          </a:p>
          <a:p>
            <a:pPr lvl="1"/>
            <a:r>
              <a:rPr lang="pl-PL" dirty="0" smtClean="0"/>
              <a:t>Opinia o potrzebie wczesnego wspomagania rozwoju dziecka</a:t>
            </a:r>
          </a:p>
          <a:p>
            <a:pPr lvl="1"/>
            <a:endParaRPr lang="pl-PL" dirty="0"/>
          </a:p>
          <a:p>
            <a:pPr lvl="1"/>
            <a:r>
              <a:rPr lang="pl-PL" dirty="0" smtClean="0"/>
              <a:t>Orzeczenia „poza oświatowe” o niepełnosprawności i o stopniu niepełnosprawności w oświacie nie mają zastosowania</a:t>
            </a:r>
          </a:p>
          <a:p>
            <a:pPr lvl="1"/>
            <a:endParaRPr lang="pl-PL" dirty="0"/>
          </a:p>
          <a:p>
            <a:pPr lvl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0319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Nadzieja w: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pl-PL" b="1" dirty="0"/>
              <a:t>Projekt innowacyjno-wdrożeniowy w zakresie oceny funkcjonalnej polegający na badaniu i opracowaniu modelowych rozwiązań na rzecz świadczonego lokalnie </a:t>
            </a:r>
            <a:r>
              <a:rPr lang="pl-PL" b="1" u="sng" dirty="0"/>
              <a:t>międzysektorowego wsparcia dla dzieci, uczniów i rodzin </a:t>
            </a:r>
            <a:r>
              <a:rPr lang="pl-PL" b="1" dirty="0"/>
              <a:t>na podstawie metodyki oceny funkcjonalnej z wykorzystaniem </a:t>
            </a:r>
            <a:r>
              <a:rPr lang="pl-PL" b="1" u="sng" dirty="0"/>
              <a:t>Międzynarodowej Klasyfikacji Funkcjonowania Niepełnosprawności i Zdrowia – </a:t>
            </a:r>
            <a:r>
              <a:rPr lang="pl-PL" b="1" u="sng" dirty="0" smtClean="0"/>
              <a:t>ICF</a:t>
            </a:r>
          </a:p>
          <a:p>
            <a:pPr marL="342900" lvl="1" indent="-342900"/>
            <a:endParaRPr lang="pl-PL" b="1" u="sng" dirty="0"/>
          </a:p>
          <a:p>
            <a:pPr marL="342900" lvl="1" indent="-342900"/>
            <a:r>
              <a:rPr lang="pl-PL" b="1" dirty="0" smtClean="0"/>
              <a:t>ICF – </a:t>
            </a:r>
            <a:r>
              <a:rPr lang="pl-PL" dirty="0" smtClean="0"/>
              <a:t>diagnoza pozytywna (ICD 11, DSM 5)</a:t>
            </a:r>
          </a:p>
          <a:p>
            <a:pPr marL="342900" lvl="1" indent="-342900"/>
            <a:r>
              <a:rPr lang="pl-PL" b="1" dirty="0" smtClean="0"/>
              <a:t>ICF – </a:t>
            </a:r>
            <a:r>
              <a:rPr lang="pl-PL" dirty="0" smtClean="0"/>
              <a:t>bez konieczności przypisania ww. niepełnosprawności oświatowej, </a:t>
            </a:r>
            <a:r>
              <a:rPr lang="pl-PL" u="sng" dirty="0" smtClean="0"/>
              <a:t>ustalenie konkretnych potrzeb dziecka</a:t>
            </a:r>
          </a:p>
          <a:p>
            <a:pPr marL="342900" lvl="1" indent="-342900"/>
            <a:r>
              <a:rPr lang="pl-PL" b="1" dirty="0" smtClean="0"/>
              <a:t>ICF – </a:t>
            </a:r>
            <a:r>
              <a:rPr lang="pl-PL" dirty="0" smtClean="0"/>
              <a:t>jeden dokument orzeczniczy</a:t>
            </a:r>
            <a:endParaRPr lang="pl-PL" b="1" dirty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895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Wczesne wspomaganie rozwoju dziecka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1" y="2133599"/>
            <a:ext cx="9329793" cy="4322859"/>
          </a:xfrm>
        </p:spPr>
        <p:txBody>
          <a:bodyPr/>
          <a:lstStyle/>
          <a:p>
            <a:r>
              <a:rPr lang="pl-PL" dirty="0" smtClean="0"/>
              <a:t>Od urodzenia do rozpoczęcia nauki w szkole podstawowej – </a:t>
            </a:r>
            <a:r>
              <a:rPr lang="pl-PL" u="sng" dirty="0" smtClean="0"/>
              <a:t>nawet do 9 roku życia</a:t>
            </a:r>
          </a:p>
          <a:p>
            <a:r>
              <a:rPr lang="pl-PL" dirty="0" smtClean="0"/>
              <a:t>Od momentu wykrycia niepełnosprawności (</a:t>
            </a:r>
            <a:r>
              <a:rPr lang="pl-PL" u="sng" dirty="0" smtClean="0"/>
              <a:t>oświatowej!!! – </a:t>
            </a:r>
            <a:r>
              <a:rPr lang="pl-PL" dirty="0" smtClean="0"/>
              <a:t>jakie dysfunkcje rozwojowe niesie ze sobą dana choroba rzadka?)</a:t>
            </a:r>
          </a:p>
          <a:p>
            <a:r>
              <a:rPr lang="pl-PL" dirty="0" smtClean="0"/>
              <a:t>Od 2 do 4 godzin w miesiącu </a:t>
            </a:r>
            <a:r>
              <a:rPr lang="pl-PL" u="sng" dirty="0" smtClean="0"/>
              <a:t>(za mało)</a:t>
            </a:r>
          </a:p>
          <a:p>
            <a:r>
              <a:rPr lang="pl-PL" dirty="0" smtClean="0"/>
              <a:t>Za drogo (</a:t>
            </a:r>
            <a:r>
              <a:rPr lang="pl-PL" u="sng" dirty="0" smtClean="0"/>
              <a:t>placówki niepubliczne przyznają tylko jedną godzinę w miesiącu</a:t>
            </a:r>
            <a:r>
              <a:rPr lang="pl-PL" dirty="0" smtClean="0"/>
              <a:t>)</a:t>
            </a:r>
          </a:p>
          <a:p>
            <a:r>
              <a:rPr lang="pl-PL" dirty="0" smtClean="0"/>
              <a:t>Realizacja w placówce specjalistycznej (</a:t>
            </a:r>
            <a:r>
              <a:rPr lang="pl-PL" u="sng" dirty="0" smtClean="0"/>
              <a:t>różnorodne formy terapeutyczne) </a:t>
            </a:r>
          </a:p>
          <a:p>
            <a:r>
              <a:rPr lang="pl-PL" dirty="0" smtClean="0"/>
              <a:t>Zespół ds. wczesnego wspomagania rozwoju </a:t>
            </a:r>
          </a:p>
          <a:p>
            <a:r>
              <a:rPr lang="pl-PL" dirty="0" smtClean="0"/>
              <a:t>Współpraca z innymi placówkami działającymi na rzecz wspomagania rozwoju dziecka (</a:t>
            </a:r>
            <a:r>
              <a:rPr lang="pl-PL" u="sng" dirty="0" smtClean="0"/>
              <a:t>słaba strona – każdy wspiera sam, nie ma „szefa”</a:t>
            </a:r>
            <a:r>
              <a:rPr lang="pl-PL" dirty="0" smtClean="0"/>
              <a:t>)</a:t>
            </a:r>
          </a:p>
          <a:p>
            <a:r>
              <a:rPr lang="pl-PL" dirty="0" smtClean="0"/>
              <a:t>Wsparcie rodziny </a:t>
            </a:r>
            <a:r>
              <a:rPr lang="pl-PL" u="sng" dirty="0" smtClean="0"/>
              <a:t>(słaba strona) – „</a:t>
            </a:r>
            <a:r>
              <a:rPr lang="pl-PL" u="sng" dirty="0" err="1" smtClean="0"/>
              <a:t>rehamenadżer</a:t>
            </a:r>
            <a:r>
              <a:rPr lang="pl-PL" u="sng" dirty="0" smtClean="0"/>
              <a:t>” GUM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25698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Wiek przedszkolny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2133600"/>
            <a:ext cx="9138962" cy="4362616"/>
          </a:xfrm>
        </p:spPr>
        <p:txBody>
          <a:bodyPr>
            <a:normAutofit/>
          </a:bodyPr>
          <a:lstStyle/>
          <a:p>
            <a:r>
              <a:rPr lang="pl-PL" dirty="0" smtClean="0"/>
              <a:t>Od 3 roku życia do momentu rozpoczęcia realizacji obowiązku szkolnego (nawet w 9 roku </a:t>
            </a:r>
            <a:r>
              <a:rPr lang="pl-PL" dirty="0"/>
              <a:t>ż</a:t>
            </a:r>
            <a:r>
              <a:rPr lang="pl-PL" dirty="0" smtClean="0"/>
              <a:t>ycia)</a:t>
            </a:r>
          </a:p>
          <a:p>
            <a:r>
              <a:rPr lang="pl-PL" dirty="0" smtClean="0"/>
              <a:t>Orzeczenie o potrzebie kształcenia specjalnego (</a:t>
            </a:r>
            <a:r>
              <a:rPr lang="pl-PL" u="sng" dirty="0" smtClean="0"/>
              <a:t>najlepiej na tzw. sprzężenia lub autyzm – większa subwencja, dodatkowa osoba dorosła </a:t>
            </a:r>
            <a:r>
              <a:rPr lang="pl-PL" dirty="0" smtClean="0"/>
              <a:t>) lub o potrzebie zajęć rewalidacyjno- wychowawczych (</a:t>
            </a:r>
            <a:r>
              <a:rPr lang="pl-PL" u="sng" dirty="0" smtClean="0"/>
              <a:t>trudna decyzja)</a:t>
            </a:r>
          </a:p>
          <a:p>
            <a:r>
              <a:rPr lang="pl-PL" dirty="0" smtClean="0"/>
              <a:t>Możliwość diagnozy w PPP </a:t>
            </a:r>
            <a:r>
              <a:rPr lang="pl-PL" u="sng" dirty="0" smtClean="0"/>
              <a:t>(ale konieczność określenia niepełnosprawności oświatowych)</a:t>
            </a:r>
          </a:p>
          <a:p>
            <a:r>
              <a:rPr lang="pl-PL" b="1" dirty="0" smtClean="0"/>
              <a:t>Przedszkole ogólnodostępne, integracyjne lub specjalne </a:t>
            </a:r>
            <a:r>
              <a:rPr lang="pl-PL" dirty="0" smtClean="0"/>
              <a:t>(publiczne lub niepubliczne) – </a:t>
            </a:r>
            <a:r>
              <a:rPr lang="pl-PL" u="sng" dirty="0" smtClean="0"/>
              <a:t>zabawa podstawową formą aktywności każdego dziecka</a:t>
            </a:r>
          </a:p>
          <a:p>
            <a:r>
              <a:rPr lang="pl-PL" dirty="0" smtClean="0"/>
              <a:t>Zajęcia rewalidacyjne (ile czasu, co obejmują?)</a:t>
            </a:r>
          </a:p>
          <a:p>
            <a:r>
              <a:rPr lang="pl-PL" dirty="0" smtClean="0"/>
              <a:t>Dziecko może mieć i opinię o potrzebie wczesnego wspomagania rozwoju i orzeczenie o potrzebie kształcenia specjalnego ważne na etap wychowania przedszkolnego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0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Wiek szkolny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1" y="2133599"/>
            <a:ext cx="9107157" cy="4227443"/>
          </a:xfrm>
        </p:spPr>
        <p:txBody>
          <a:bodyPr/>
          <a:lstStyle/>
          <a:p>
            <a:r>
              <a:rPr lang="pl-PL" dirty="0" smtClean="0"/>
              <a:t>Orzeczenie o potrzebie kształcenia specjalnego (preferowane jest tzw. sprzężenie lub autyzm) – do 24 roku życia (choć wydawane na kolejne etapy edukacyjne)</a:t>
            </a:r>
          </a:p>
          <a:p>
            <a:r>
              <a:rPr lang="pl-PL" dirty="0" smtClean="0"/>
              <a:t>Szkoły: </a:t>
            </a:r>
            <a:r>
              <a:rPr lang="pl-PL" b="1" dirty="0" smtClean="0"/>
              <a:t>ogólnodostępne, integracyjne lub specjalne </a:t>
            </a:r>
            <a:r>
              <a:rPr lang="pl-PL" u="sng" dirty="0" smtClean="0"/>
              <a:t>(tzw. gotowość do integracji: </a:t>
            </a:r>
            <a:r>
              <a:rPr lang="pl-PL" dirty="0" smtClean="0"/>
              <a:t>rozumienie sytuacji, chęć bycia z pełnosprawnymi rówieśnikami, edukacja czy terapia?) – wybór należy do rodzica, ważny wiek biologiczny dziecka w aspekcie integracji z rówieśnikiem)</a:t>
            </a:r>
          </a:p>
          <a:p>
            <a:r>
              <a:rPr lang="pl-PL" u="sng" dirty="0" smtClean="0"/>
              <a:t>Trudność w chorobach rzadkich – nie wiemy, w jakim kierunku idziemy</a:t>
            </a:r>
            <a:r>
              <a:rPr lang="pl-PL" dirty="0" smtClean="0"/>
              <a:t>???</a:t>
            </a:r>
          </a:p>
          <a:p>
            <a:r>
              <a:rPr lang="pl-PL" u="sng" dirty="0" smtClean="0"/>
              <a:t>Zajęcia rewalidacyjne </a:t>
            </a:r>
            <a:r>
              <a:rPr lang="pl-PL" dirty="0" smtClean="0"/>
              <a:t>i inne specjalistyczne (więcej w szkołach specjalnych)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92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246490"/>
            <a:ext cx="8841051" cy="1677726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Rozwiązania możliwe  - eksperymenty, innowacje pedagogiczne w szkołach ogólnodostępnych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Wiktoria</a:t>
            </a:r>
            <a:r>
              <a:rPr lang="pl-PL" dirty="0" smtClean="0"/>
              <a:t> klasa IV – życzliwa </a:t>
            </a:r>
            <a:r>
              <a:rPr lang="pl-PL" dirty="0" smtClean="0"/>
              <a:t>szkoła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 smtClean="0"/>
              <a:t>Borys</a:t>
            </a:r>
            <a:r>
              <a:rPr lang="pl-PL" dirty="0" smtClean="0"/>
              <a:t> – klasa VI – eksperyment pedagogiczny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 err="1" smtClean="0"/>
              <a:t>Will</a:t>
            </a:r>
            <a:r>
              <a:rPr lang="pl-PL" dirty="0" smtClean="0"/>
              <a:t> – klasa I – eksperyment pedagogiczny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 smtClean="0"/>
              <a:t>Dzieci z zespołem Downa </a:t>
            </a:r>
            <a:r>
              <a:rPr lang="pl-PL" dirty="0" smtClean="0"/>
              <a:t>– innowacja pedagogiczna miasta Gdańska</a:t>
            </a:r>
          </a:p>
          <a:p>
            <a:endParaRPr lang="pl-PL" dirty="0"/>
          </a:p>
          <a:p>
            <a:r>
              <a:rPr lang="pl-PL" u="sng" dirty="0" smtClean="0"/>
              <a:t>Inicjatywa rodziców!!!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1626326877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181</TotalTime>
  <Words>864</Words>
  <Application>Microsoft Office PowerPoint</Application>
  <PresentationFormat>Panoramiczny</PresentationFormat>
  <Paragraphs>87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Smuga</vt:lpstr>
      <vt:lpstr>Oferta edukacyjna polskiego systemu oświaty a dzieci i młodzież  z chorobami rzadkimi </vt:lpstr>
      <vt:lpstr>Dlaczego mówimy o ofercie polskiej oświaty? </vt:lpstr>
      <vt:lpstr>Polski system oświaty</vt:lpstr>
      <vt:lpstr>Polski system oświaty</vt:lpstr>
      <vt:lpstr>Nadzieja w:</vt:lpstr>
      <vt:lpstr>Wczesne wspomaganie rozwoju dziecka</vt:lpstr>
      <vt:lpstr>Wiek przedszkolny </vt:lpstr>
      <vt:lpstr>Wiek szkolny </vt:lpstr>
      <vt:lpstr>Rozwiązania możliwe  - eksperymenty, innowacje pedagogiczne w szkołach ogólnodostępnych</vt:lpstr>
      <vt:lpstr>Dzieci i młodzież przewlekle chora</vt:lpstr>
      <vt:lpstr>Dla dzieci i młodzieży z głęboką niepełnosprawnością intelektualną</vt:lpstr>
      <vt:lpstr>Poradnia Psychologiczno - Pedagogiczna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Oferta edukacyjna polskiego systemu oświaty a dzieci i młodzież  z chorobami rzadkimi </dc:title>
  <dc:creator>data.serwis2021@gmail.com</dc:creator>
  <cp:lastModifiedBy>data.serwis2021@gmail.com</cp:lastModifiedBy>
  <cp:revision>16</cp:revision>
  <dcterms:created xsi:type="dcterms:W3CDTF">2023-04-24T16:46:16Z</dcterms:created>
  <dcterms:modified xsi:type="dcterms:W3CDTF">2023-05-30T16:53:00Z</dcterms:modified>
</cp:coreProperties>
</file>